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33"/>
  </p:notesMasterIdLst>
  <p:sldIdLst>
    <p:sldId id="256" r:id="rId2"/>
    <p:sldId id="265" r:id="rId3"/>
    <p:sldId id="286" r:id="rId4"/>
    <p:sldId id="289" r:id="rId5"/>
    <p:sldId id="294" r:id="rId6"/>
    <p:sldId id="304" r:id="rId7"/>
    <p:sldId id="303" r:id="rId8"/>
    <p:sldId id="285" r:id="rId9"/>
    <p:sldId id="305" r:id="rId10"/>
    <p:sldId id="306" r:id="rId11"/>
    <p:sldId id="307" r:id="rId12"/>
    <p:sldId id="274" r:id="rId13"/>
    <p:sldId id="298" r:id="rId14"/>
    <p:sldId id="275" r:id="rId15"/>
    <p:sldId id="278" r:id="rId16"/>
    <p:sldId id="279" r:id="rId17"/>
    <p:sldId id="272" r:id="rId18"/>
    <p:sldId id="276" r:id="rId19"/>
    <p:sldId id="300" r:id="rId20"/>
    <p:sldId id="293" r:id="rId21"/>
    <p:sldId id="267" r:id="rId22"/>
    <p:sldId id="281" r:id="rId23"/>
    <p:sldId id="277" r:id="rId24"/>
    <p:sldId id="273" r:id="rId25"/>
    <p:sldId id="301" r:id="rId26"/>
    <p:sldId id="260" r:id="rId27"/>
    <p:sldId id="262" r:id="rId28"/>
    <p:sldId id="261" r:id="rId29"/>
    <p:sldId id="268" r:id="rId30"/>
    <p:sldId id="284" r:id="rId31"/>
    <p:sldId id="2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65"/>
            <p14:sldId id="286"/>
            <p14:sldId id="289"/>
            <p14:sldId id="294"/>
            <p14:sldId id="304"/>
            <p14:sldId id="303"/>
            <p14:sldId id="285"/>
            <p14:sldId id="305"/>
            <p14:sldId id="306"/>
            <p14:sldId id="307"/>
            <p14:sldId id="274"/>
            <p14:sldId id="298"/>
            <p14:sldId id="275"/>
            <p14:sldId id="278"/>
            <p14:sldId id="279"/>
            <p14:sldId id="272"/>
            <p14:sldId id="276"/>
            <p14:sldId id="300"/>
            <p14:sldId id="293"/>
            <p14:sldId id="267"/>
            <p14:sldId id="281"/>
            <p14:sldId id="277"/>
            <p14:sldId id="273"/>
            <p14:sldId id="301"/>
            <p14:sldId id="260"/>
            <p14:sldId id="262"/>
            <p14:sldId id="261"/>
            <p14:sldId id="268"/>
            <p14:sldId id="284"/>
          </p14:sldIdLst>
        </p14:section>
        <p14:section name="Dessertation" id="{2C638643-F6A3-324B-94FC-51BC1D63925B}">
          <p14:sldIdLst>
            <p14:sldId id="29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25"/>
    <p:restoredTop sz="81433"/>
  </p:normalViewPr>
  <p:slideViewPr>
    <p:cSldViewPr snapToGrid="0" snapToObjects="1">
      <p:cViewPr>
        <p:scale>
          <a:sx n="69" d="100"/>
          <a:sy n="69" d="100"/>
        </p:scale>
        <p:origin x="1024" y="656"/>
      </p:cViewPr>
      <p:guideLst>
        <p:guide orient="horz" pos="2160"/>
        <p:guide pos="3840"/>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Started my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app</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Spring</a:t>
          </a:r>
          <a:r>
            <a:rPr lang="en-US" baseline="0" dirty="0" smtClean="0"/>
            <a:t> 2016</a:t>
          </a:r>
        </a:p>
        <a:p>
          <a:pPr lvl="0" algn="l" defTabSz="844550">
            <a:lnSpc>
              <a:spcPct val="90000"/>
            </a:lnSpc>
            <a:spcBef>
              <a:spcPct val="0"/>
            </a:spcBef>
            <a:spcAft>
              <a:spcPct val="35000"/>
            </a:spcAft>
          </a:pPr>
          <a:endParaRPr lang="en-US" dirty="0" smtClean="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F9A23732-1FA3-7D41-8BED-CA4FC1A1861C}">
      <dgm:prSet/>
      <dgm:spPr/>
      <dgm:t>
        <a:bodyPr/>
        <a:lstStyle/>
        <a:p>
          <a:r>
            <a:rPr lang="en-US" dirty="0" smtClean="0"/>
            <a:t>User 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3BFAD794-68A1-1048-8A61-266B0649FD87}" type="presOf" srcId="{9B4B2C8E-53DD-AC44-8930-E681FA0AF8B6}" destId="{694F5AAA-938D-1840-B527-343EA6A7DCAF}" srcOrd="0" destOrd="1" presId="urn:microsoft.com/office/officeart/2005/8/layout/hProcess11"/>
    <dgm:cxn modelId="{97853CC4-CD5C-3C4F-94E1-3FD363C14731}" srcId="{41A490A2-519D-AF44-A671-21645CF6D3B6}" destId="{A83EB08D-C742-324E-BB64-4CAA677CDC8B}" srcOrd="1" destOrd="0" parTransId="{87DA3CE1-0D2F-1D44-8EC1-6F14DA4D6F61}" sibTransId="{95139448-5A0B-9D45-9BE1-06F8AA048772}"/>
    <dgm:cxn modelId="{D99D1405-C4B3-2746-B3A8-956416B7A50F}" srcId="{AE74B80C-B3E8-8548-9731-3ECD738038D8}" destId="{88BA2029-3589-3A45-BE28-E3425FFC3D2F}" srcOrd="1" destOrd="0" parTransId="{ED33EB33-4F6C-2941-838C-27E5039E197A}" sibTransId="{AAE382EC-19B4-2A4E-97FB-CA202733A6AE}"/>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1" destOrd="0" parTransId="{2448130F-17DF-EF40-83EA-0E5608A05E6A}" sibTransId="{349F5F2E-F6A1-BA4B-A292-2F7939A67E86}"/>
    <dgm:cxn modelId="{7CE7BB0B-DA11-F24A-8C5E-EEC348EEE834}" type="presOf" srcId="{4A11E084-E4C5-3B4F-9B07-838456963AB7}" destId="{400A8A59-0A3D-1A4C-852A-71CB129BA5CC}" srcOrd="0" destOrd="1"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0"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2"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2011</a:t>
          </a:r>
          <a:endParaRPr lang="en-US" sz="2000" kern="1200" dirty="0"/>
        </a:p>
        <a:p>
          <a:pPr marL="171450" lvl="1" indent="-171450" algn="l" defTabSz="711200">
            <a:lnSpc>
              <a:spcPct val="90000"/>
            </a:lnSpc>
            <a:spcBef>
              <a:spcPct val="0"/>
            </a:spcBef>
            <a:spcAft>
              <a:spcPct val="15000"/>
            </a:spcAft>
            <a:buChar char="••"/>
          </a:pPr>
          <a:r>
            <a:rPr lang="en-US" sz="1600" kern="1200" dirty="0" smtClean="0"/>
            <a:t>Started my PhD</a:t>
          </a:r>
          <a:endParaRPr lang="en-US" sz="16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2012</a:t>
          </a:r>
          <a:endParaRPr lang="en-US" sz="2000" kern="1200" dirty="0"/>
        </a:p>
        <a:p>
          <a:pPr marL="171450" lvl="1" indent="-171450" algn="l" defTabSz="711200">
            <a:lnSpc>
              <a:spcPct val="90000"/>
            </a:lnSpc>
            <a:spcBef>
              <a:spcPct val="0"/>
            </a:spcBef>
            <a:spcAft>
              <a:spcPct val="15000"/>
            </a:spcAft>
            <a:buChar char="••"/>
          </a:pPr>
          <a:r>
            <a:rPr lang="en-US" sz="1600" kern="1200" dirty="0" smtClean="0"/>
            <a:t>First</a:t>
          </a:r>
          <a:r>
            <a:rPr lang="en-US" sz="1600" kern="1200" baseline="0" dirty="0" smtClean="0"/>
            <a:t> Publication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User Portrait</a:t>
          </a:r>
          <a:endParaRPr lang="en-US" sz="16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2013</a:t>
          </a:r>
          <a:endParaRPr lang="en-US" sz="2000" kern="1200" dirty="0"/>
        </a:p>
        <a:p>
          <a:pPr marL="171450" lvl="1" indent="-171450" algn="l" defTabSz="711200">
            <a:lnSpc>
              <a:spcPct val="90000"/>
            </a:lnSpc>
            <a:spcBef>
              <a:spcPct val="0"/>
            </a:spcBef>
            <a:spcAft>
              <a:spcPct val="15000"/>
            </a:spcAft>
            <a:buChar char="••"/>
          </a:pPr>
          <a:r>
            <a:rPr lang="en-US" sz="1600" kern="1200" dirty="0" smtClean="0"/>
            <a:t>Scholar Plot</a:t>
          </a:r>
          <a:endParaRPr lang="en-US" sz="1600" kern="1200" dirty="0"/>
        </a:p>
        <a:p>
          <a:pPr marL="171450" lvl="1" indent="-171450" algn="l" defTabSz="711200">
            <a:lnSpc>
              <a:spcPct val="90000"/>
            </a:lnSpc>
            <a:spcBef>
              <a:spcPct val="0"/>
            </a:spcBef>
            <a:spcAft>
              <a:spcPct val="15000"/>
            </a:spcAft>
            <a:buChar char="••"/>
          </a:pPr>
          <a:r>
            <a:rPr lang="en-US" sz="1600" kern="1200" dirty="0" smtClean="0"/>
            <a:t>iPhone app</a:t>
          </a:r>
          <a:endParaRPr lang="en-US" sz="16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2014</a:t>
          </a:r>
          <a:endParaRPr lang="en-US" sz="2000" kern="1200" dirty="0"/>
        </a:p>
        <a:p>
          <a:pPr marL="171450" lvl="1" indent="-171450" algn="l" defTabSz="711200">
            <a:lnSpc>
              <a:spcPct val="90000"/>
            </a:lnSpc>
            <a:spcBef>
              <a:spcPct val="0"/>
            </a:spcBef>
            <a:spcAft>
              <a:spcPct val="15000"/>
            </a:spcAft>
            <a:buChar char="••"/>
          </a:pPr>
          <a:r>
            <a:rPr lang="en-US" sz="1600" kern="1200" dirty="0" smtClean="0"/>
            <a:t>ACM </a:t>
          </a:r>
          <a:r>
            <a:rPr lang="en-US" sz="1600" kern="1200" dirty="0" err="1" smtClean="0"/>
            <a:t>UbiComp</a:t>
          </a:r>
          <a:endParaRPr lang="en-US" sz="1600" kern="1200" dirty="0"/>
        </a:p>
        <a:p>
          <a:pPr marL="171450" lvl="1" indent="-171450" algn="l" defTabSz="711200">
            <a:lnSpc>
              <a:spcPct val="90000"/>
            </a:lnSpc>
            <a:spcBef>
              <a:spcPct val="0"/>
            </a:spcBef>
            <a:spcAft>
              <a:spcPct val="15000"/>
            </a:spcAft>
            <a:buChar char="••"/>
          </a:pPr>
          <a:r>
            <a:rPr lang="en-US" sz="1600" kern="1200" dirty="0" smtClean="0"/>
            <a:t>IEEE VIS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2015</a:t>
          </a:r>
          <a:endParaRPr lang="en-US" sz="20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44550">
            <a:lnSpc>
              <a:spcPct val="90000"/>
            </a:lnSpc>
            <a:spcBef>
              <a:spcPct val="0"/>
            </a:spcBef>
            <a:spcAft>
              <a:spcPct val="35000"/>
            </a:spcAft>
          </a:pPr>
          <a:r>
            <a:rPr lang="en-US" sz="2000" kern="1200" dirty="0" smtClean="0"/>
            <a:t>Spring</a:t>
          </a:r>
          <a:r>
            <a:rPr lang="en-US" sz="2000" kern="1200" baseline="0" dirty="0" smtClean="0"/>
            <a:t> 2016</a:t>
          </a:r>
        </a:p>
        <a:p>
          <a:pPr lvl="0" algn="l" defTabSz="844550">
            <a:lnSpc>
              <a:spcPct val="90000"/>
            </a:lnSpc>
            <a:spcBef>
              <a:spcPct val="0"/>
            </a:spcBef>
            <a:spcAft>
              <a:spcPct val="35000"/>
            </a:spcAft>
          </a:pPr>
          <a:endParaRPr lang="en-US" sz="2000" kern="1200" dirty="0" smtClean="0"/>
        </a:p>
        <a:p>
          <a:pPr marL="114300" lvl="1" indent="0" algn="l" defTabSz="666750">
            <a:lnSpc>
              <a:spcPct val="90000"/>
            </a:lnSpc>
            <a:spcBef>
              <a:spcPct val="0"/>
            </a:spcBef>
            <a:spcAft>
              <a:spcPct val="15000"/>
            </a:spcAft>
            <a:buChar char="••"/>
          </a:pPr>
          <a:endParaRPr lang="en-US" sz="1600" kern="1200" dirty="0" smtClean="0"/>
        </a:p>
        <a:p>
          <a:pPr marL="114300" lvl="1" indent="0" algn="l" defTabSz="666750">
            <a:lnSpc>
              <a:spcPct val="90000"/>
            </a:lnSpc>
            <a:spcBef>
              <a:spcPct val="0"/>
            </a:spcBef>
            <a:spcAft>
              <a:spcPct val="15000"/>
            </a:spcAft>
            <a:buChar char="••"/>
          </a:pPr>
          <a:endParaRPr lang="en-US" sz="16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2/24/16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dirty="0"/>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a:t>
            </a:r>
          </a:p>
          <a:p>
            <a:endParaRPr lang="en-US" baseline="0" dirty="0" smtClean="0"/>
          </a:p>
          <a:p>
            <a:r>
              <a:rPr lang="en-US" baseline="0" dirty="0" smtClean="0"/>
              <a:t>I am a 5th year PhD student in computer science and I am working at CPL advised by Prof. Pavlidis.</a:t>
            </a:r>
          </a:p>
          <a:p>
            <a:endParaRPr lang="en-US" baseline="0" dirty="0" smtClean="0"/>
          </a:p>
          <a:p>
            <a:r>
              <a:rPr lang="en-US" baseline="0" dirty="0" smtClean="0"/>
              <a:t>Today, I am going to present my research about ‘data visualization methods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want to talk about the engineering part.</a:t>
            </a:r>
            <a:endParaRPr lang="en-US" dirty="0" smtClean="0"/>
          </a:p>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overview about the presentation</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dirty="0"/>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 when Appraising academic careers, many people refer to CV,</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What methods do</a:t>
            </a:r>
            <a:r>
              <a:rPr lang="en-US" sz="1200" b="0" i="0" kern="1200" baseline="0" dirty="0" smtClean="0">
                <a:solidFill>
                  <a:schemeClr val="tx1"/>
                </a:solidFill>
                <a:effectLst/>
                <a:latin typeface="+mn-lt"/>
                <a:ea typeface="+mn-ea"/>
                <a:cs typeface="+mn-cs"/>
              </a:rPr>
              <a:t> people use to appraise. CV is still widely used at the high tech era.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CVs are used in academic positions, 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p>
          <a:p>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is relatively difficult and time consuming to thoroughly analyze academic CVs.</a:t>
            </a:r>
          </a:p>
          <a:p>
            <a:endParaRPr lang="en-US" dirty="0" smtClean="0"/>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dirty="0"/>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2/24/16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2/24/16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dirty="0"/>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8" Type="http://schemas.openxmlformats.org/officeDocument/2006/relationships/image" Target="../media/image21.tiff"/><Relationship Id="rId9" Type="http://schemas.openxmlformats.org/officeDocument/2006/relationships/image" Target="../media/image22.tiff"/><Relationship Id="rId10"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www.scholarplot.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29.xml.rels><?xml version="1.0" encoding="UTF-8" standalone="yes"?>
<Relationships xmlns="http://schemas.openxmlformats.org/package/2006/relationships"><Relationship Id="rId11" Type="http://schemas.openxmlformats.org/officeDocument/2006/relationships/image" Target="../media/image51.tiff"/><Relationship Id="rId12" Type="http://schemas.openxmlformats.org/officeDocument/2006/relationships/image" Target="../media/image52.tiff"/><Relationship Id="rId13" Type="http://schemas.openxmlformats.org/officeDocument/2006/relationships/image" Target="../media/image53.tiff"/><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3.tiff"/><Relationship Id="rId4" Type="http://schemas.openxmlformats.org/officeDocument/2006/relationships/image" Target="../media/image44.tiff"/><Relationship Id="rId5" Type="http://schemas.openxmlformats.org/officeDocument/2006/relationships/image" Target="../media/image45.tiff"/><Relationship Id="rId6" Type="http://schemas.openxmlformats.org/officeDocument/2006/relationships/image" Target="../media/image46.tiff"/><Relationship Id="rId7" Type="http://schemas.openxmlformats.org/officeDocument/2006/relationships/image" Target="../media/image47.tiff"/><Relationship Id="rId8" Type="http://schemas.openxmlformats.org/officeDocument/2006/relationships/image" Target="../media/image48.tiff"/><Relationship Id="rId9" Type="http://schemas.openxmlformats.org/officeDocument/2006/relationships/image" Target="../media/image49.tiff"/><Relationship Id="rId10" Type="http://schemas.openxmlformats.org/officeDocument/2006/relationships/image" Target="../media/image5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5400" spc="-150" dirty="0" smtClean="0">
                <a:ea typeface="Adobe Heiti Std R" charset="-122"/>
                <a:cs typeface="Adobe Heiti Std R" charset="-122"/>
              </a:rPr>
              <a:t>Scholar Plot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b="1" dirty="0" smtClean="0"/>
              <a:t>Kyeongan (Karl) Kwon</a:t>
            </a:r>
          </a:p>
          <a:p>
            <a:pPr algn="ctr"/>
            <a:r>
              <a:rPr lang="en-US" dirty="0"/>
              <a:t>PhD </a:t>
            </a:r>
            <a:r>
              <a:rPr lang="en-US" dirty="0" smtClean="0"/>
              <a:t>Proposal</a:t>
            </a:r>
          </a:p>
          <a:p>
            <a:pPr algn="ctr"/>
            <a:endParaRPr lang="en-US" dirty="0" smtClean="0"/>
          </a:p>
          <a:p>
            <a:pPr algn="ctr"/>
            <a:r>
              <a:rPr lang="en-US" dirty="0" smtClean="0"/>
              <a:t>Advisor: Prof. Ioannis </a:t>
            </a:r>
            <a:r>
              <a:rPr lang="en-US" dirty="0" smtClean="0"/>
              <a:t>Pavlidis</a:t>
            </a:r>
            <a:endParaRPr lang="en-US" dirty="0"/>
          </a:p>
          <a:p>
            <a:pPr algn="ctr"/>
            <a:r>
              <a:rPr lang="en-US" dirty="0" smtClean="0"/>
              <a:t>Feb 26,</a:t>
            </a:r>
            <a:r>
              <a:rPr lang="ko-KR" altLang="en-US" dirty="0" smtClean="0"/>
              <a:t> </a:t>
            </a:r>
            <a:r>
              <a:rPr lang="en-US" dirty="0"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mc:Choice xmlns:p14="http://schemas.microsoft.com/office/powerpoint/2010/main" Requires="p14">
      <p:transition p14:dur="0" advTm="6550"/>
    </mc:Choice>
    <mc:Fallback>
      <p:transition advTm="655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a:stretch>
            <a:fillRect/>
          </a:stretch>
        </p:blipFill>
        <p:spPr>
          <a:xfrm>
            <a:off x="741080" y="4121139"/>
            <a:ext cx="624840" cy="624840"/>
          </a:xfrm>
          <a:prstGeom prst="rect">
            <a:avLst/>
          </a:prstGeom>
        </p:spPr>
      </p:pic>
    </p:spTree>
    <p:extLst>
      <p:ext uri="{BB962C8B-B14F-4D97-AF65-F5344CB8AC3E}">
        <p14:creationId xmlns:p14="http://schemas.microsoft.com/office/powerpoint/2010/main" val="2436499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06274" y="2425992"/>
            <a:ext cx="1850601" cy="1371600"/>
          </a:xfrm>
          <a:prstGeom prst="rect">
            <a:avLst/>
          </a:prstGeom>
          <a:ln w="57150">
            <a:solidFill>
              <a:schemeClr val="tx1"/>
            </a:solidFill>
          </a:ln>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80507" y="2434736"/>
            <a:ext cx="2031170" cy="1354113"/>
          </a:xfrm>
          <a:prstGeom prst="rect">
            <a:avLst/>
          </a:prstGeom>
          <a:ln w="57150">
            <a:solidFill>
              <a:schemeClr val="tx1"/>
            </a:solidFill>
          </a:ln>
        </p:spPr>
      </p:pic>
      <p:grpSp>
        <p:nvGrpSpPr>
          <p:cNvPr id="70" name="Group 69"/>
          <p:cNvGrpSpPr/>
          <p:nvPr/>
        </p:nvGrpSpPr>
        <p:grpSpPr>
          <a:xfrm>
            <a:off x="7543701" y="3885390"/>
            <a:ext cx="4416033" cy="2934464"/>
            <a:chOff x="7588259" y="3800725"/>
            <a:chExt cx="4416033" cy="2934464"/>
          </a:xfrm>
          <a:solidFill>
            <a:schemeClr val="tx1"/>
          </a:solidFill>
        </p:grpSpPr>
        <p:grpSp>
          <p:nvGrpSpPr>
            <p:cNvPr id="69" name="Group 68"/>
            <p:cNvGrpSpPr/>
            <p:nvPr/>
          </p:nvGrpSpPr>
          <p:grpSpPr>
            <a:xfrm>
              <a:off x="7588259" y="3800725"/>
              <a:ext cx="4416033" cy="2934464"/>
              <a:chOff x="7588259" y="3800725"/>
              <a:chExt cx="4416033" cy="2934464"/>
            </a:xfrm>
            <a:grpFill/>
          </p:grpSpPr>
          <p:pic>
            <p:nvPicPr>
              <p:cNvPr id="41" name="Picture 40"/>
              <p:cNvPicPr>
                <a:picLocks noChangeAspect="1"/>
              </p:cNvPicPr>
              <p:nvPr/>
            </p:nvPicPr>
            <p:blipFill>
              <a:blip r:embed="rId5"/>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20318066">
              <a:off x="9091276" y="3948999"/>
              <a:ext cx="861249" cy="936140"/>
            </a:xfrm>
            <a:prstGeom prst="rect">
              <a:avLst/>
            </a:prstGeom>
            <a:grpFill/>
            <a:ln>
              <a:solidFill>
                <a:schemeClr val="tx1"/>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9883944">
              <a:off x="9864978" y="4661528"/>
              <a:ext cx="473160" cy="514304"/>
            </a:xfrm>
            <a:prstGeom prst="rect">
              <a:avLst/>
            </a:prstGeom>
            <a:grpFill/>
            <a:ln>
              <a:solidFill>
                <a:schemeClr val="tx1"/>
              </a:solidFill>
            </a:ln>
          </p:spPr>
        </p:pic>
        <p:pic>
          <p:nvPicPr>
            <p:cNvPr id="66" name="Picture 6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550998">
              <a:off x="9392860" y="4895380"/>
              <a:ext cx="279110" cy="303380"/>
            </a:xfrm>
            <a:prstGeom prst="rect">
              <a:avLst/>
            </a:prstGeom>
            <a:grpFill/>
            <a:ln>
              <a:solidFill>
                <a:schemeClr val="tx1"/>
              </a:solidFill>
            </a:ln>
          </p:spPr>
        </p:pic>
      </p:grpSp>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22715"/>
            <a:ext cx="2747231" cy="1373951"/>
            <a:chOff x="7197453" y="2391102"/>
            <a:chExt cx="2747231" cy="1373951"/>
          </a:xfrm>
          <a:solidFill>
            <a:schemeClr val="tx1"/>
          </a:solidFill>
        </p:grpSpPr>
        <p:pic>
          <p:nvPicPr>
            <p:cNvPr id="76" name="Picture 75"/>
            <p:cNvPicPr>
              <a:picLocks noChangeAspect="1"/>
            </p:cNvPicPr>
            <p:nvPr/>
          </p:nvPicPr>
          <p:blipFill>
            <a:blip r:embed="rId9"/>
            <a:stretch>
              <a:fillRect/>
            </a:stretch>
          </p:blipFill>
          <p:spPr>
            <a:xfrm>
              <a:off x="8364633" y="2394277"/>
              <a:ext cx="1580051" cy="1370776"/>
            </a:xfrm>
            <a:prstGeom prst="rect">
              <a:avLst/>
            </a:prstGeom>
            <a:grpFill/>
            <a:ln w="57150">
              <a:solidFill>
                <a:schemeClr val="tx1"/>
              </a:solidFill>
            </a:ln>
          </p:spPr>
        </p:pic>
        <p:pic>
          <p:nvPicPr>
            <p:cNvPr id="75" name="Picture 74"/>
            <p:cNvPicPr>
              <a:picLocks noChangeAspect="1"/>
            </p:cNvPicPr>
            <p:nvPr/>
          </p:nvPicPr>
          <p:blipFill>
            <a:blip r:embed="rId10"/>
            <a:stretch>
              <a:fillRect/>
            </a:stretch>
          </p:blipFill>
          <p:spPr>
            <a:xfrm>
              <a:off x="7197453" y="2391102"/>
              <a:ext cx="1113905" cy="1371804"/>
            </a:xfrm>
            <a:prstGeom prst="rect">
              <a:avLst/>
            </a:prstGeom>
            <a:grpFill/>
            <a:ln w="57150">
              <a:solidFill>
                <a:schemeClr val="tx1"/>
              </a:solidFill>
            </a:ln>
          </p:spPr>
        </p:pic>
      </p:gr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blinds(horizontal)">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a:t>
              </a:r>
              <a:r>
                <a:rPr lang="en-US" sz="2000" dirty="0" smtClean="0"/>
                <a:t>Google </a:t>
              </a:r>
              <a:r>
                <a:rPr lang="en-US" sz="2000" dirty="0" smtClean="0"/>
                <a:t>Scholar Profile</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36817"/>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a:t>
              </a:r>
              <a:r>
                <a:rPr lang="en-US" sz="2000" dirty="0" smtClean="0"/>
                <a:t>Vitae</a:t>
              </a:r>
              <a:endParaRPr lang="en-US" sz="2000" dirty="0"/>
            </a:p>
          </p:txBody>
        </p:sp>
        <p:pic>
          <p:nvPicPr>
            <p:cNvPr id="10" name="Content Placeholder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494722"/>
            <a:chOff x="3621926" y="1869853"/>
            <a:chExt cx="7731874" cy="4494722"/>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25390"/>
              <a:chOff x="3547703" y="2239185"/>
              <a:chExt cx="7629968" cy="4125390"/>
            </a:xfrm>
          </p:grpSpPr>
          <p:pic>
            <p:nvPicPr>
              <p:cNvPr id="13" name="Picture 12"/>
              <p:cNvPicPr>
                <a:picLocks noChangeAspect="1"/>
              </p:cNvPicPr>
              <p:nvPr/>
            </p:nvPicPr>
            <p:blipFill rotWithShape="1">
              <a:blip r:embed="rId5" cstate="print">
                <a:extLst>
                  <a:ext uri="{28A0092B-C50C-407E-A947-70E740481C1C}">
                    <a14:useLocalDpi xmlns:a14="http://schemas.microsoft.com/office/drawing/2010/main"/>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47703" y="4226447"/>
                <a:ext cx="7629968" cy="2138128"/>
              </a:xfrm>
              <a:prstGeom prst="rect">
                <a:avLst/>
              </a:prstGeom>
            </p:spPr>
          </p:pic>
        </p:grpSp>
      </p:gr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8000" y="2810419"/>
            <a:ext cx="11176000" cy="3415694"/>
          </a:xfrm>
          <a:prstGeom prst="rect">
            <a:avLst/>
          </a:prstGeom>
        </p:spPr>
      </p:pic>
      <p:sp>
        <p:nvSpPr>
          <p:cNvPr id="6" name="Content Placeholder 5"/>
          <p:cNvSpPr>
            <a:spLocks noGrp="1"/>
          </p:cNvSpPr>
          <p:nvPr>
            <p:ph idx="1"/>
          </p:nvPr>
        </p:nvSpPr>
        <p:spPr/>
        <p:txBody>
          <a:bodyPr/>
          <a:lstStyle/>
          <a:p>
            <a:r>
              <a:rPr lang="en-US" dirty="0" smtClean="0"/>
              <a:t>Visualization of Publication Record</a:t>
            </a:r>
            <a:endParaRPr lang="en-US" dirty="0"/>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Publication Symbols</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endParaRPr lang="en-US" dirty="0" smtClean="0"/>
          </a:p>
          <a:p>
            <a:endParaRPr lang="en-US" dirty="0" smtClean="0"/>
          </a:p>
          <a:p>
            <a:r>
              <a:rPr lang="en-US" dirty="0" smtClean="0"/>
              <a:t>Disk </a:t>
            </a:r>
            <a:r>
              <a:rPr lang="en-US" dirty="0" smtClean="0"/>
              <a:t>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36900" y="1825625"/>
            <a:ext cx="4785465" cy="20770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003613" y="4099906"/>
            <a:ext cx="3005763" cy="2085833"/>
          </a:xfrm>
          <a:prstGeom prst="rect">
            <a:avLst/>
          </a:prstGeom>
        </p:spPr>
      </p:pic>
    </p:spTree>
    <p:extLst>
      <p:ext uri="{BB962C8B-B14F-4D97-AF65-F5344CB8AC3E}">
        <p14:creationId xmlns:p14="http://schemas.microsoft.com/office/powerpoint/2010/main" val="20231064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sp>
        <p:nvSpPr>
          <p:cNvPr id="3" name="Content Placeholder 2"/>
          <p:cNvSpPr>
            <a:spLocks noGrp="1"/>
          </p:cNvSpPr>
          <p:nvPr>
            <p:ph idx="1"/>
          </p:nvPr>
        </p:nvSpPr>
        <p:spPr/>
        <p:txBody>
          <a:bodyPr/>
          <a:lstStyle/>
          <a:p>
            <a:r>
              <a:rPr lang="en-US" dirty="0" smtClean="0"/>
              <a:t>Log and Decimal scales</a:t>
            </a:r>
          </a:p>
          <a:p>
            <a:pPr lvl="1"/>
            <a:r>
              <a:rPr lang="en-US" dirty="0" smtClean="0"/>
              <a:t>Senior records vs. junior records</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9321" y="3284838"/>
            <a:ext cx="4999446" cy="30671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189787" y="3284838"/>
            <a:ext cx="5015928" cy="3067194"/>
          </a:xfrm>
          <a:prstGeom prst="rect">
            <a:avLst/>
          </a:prstGeom>
        </p:spPr>
      </p:pic>
      <p:sp>
        <p:nvSpPr>
          <p:cNvPr id="4" name="TextBox 3"/>
          <p:cNvSpPr txBox="1"/>
          <p:nvPr/>
        </p:nvSpPr>
        <p:spPr>
          <a:xfrm>
            <a:off x="2604445" y="2875928"/>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Log10 (Default)</a:t>
            </a:r>
          </a:p>
        </p:txBody>
      </p:sp>
      <p:sp>
        <p:nvSpPr>
          <p:cNvPr id="7" name="TextBox 6"/>
          <p:cNvSpPr txBox="1"/>
          <p:nvPr/>
        </p:nvSpPr>
        <p:spPr>
          <a:xfrm>
            <a:off x="8171004" y="2875927"/>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Decimal</a:t>
            </a:r>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182562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a:t>
            </a:r>
            <a:r>
              <a:rPr lang="en-US" dirty="0"/>
              <a:t>c</a:t>
            </a:r>
            <a:r>
              <a:rPr lang="en-US" dirty="0" smtClean="0"/>
              <a:t>onference </a:t>
            </a:r>
            <a:r>
              <a:rPr lang="en-US" dirty="0"/>
              <a:t>p</a:t>
            </a:r>
            <a:r>
              <a:rPr lang="en-US" dirty="0" smtClean="0"/>
              <a:t>apers</a:t>
            </a:r>
          </a:p>
          <a:p>
            <a:pPr marL="914400" lvl="1" indent="-457200">
              <a:buFont typeface="+mj-lt"/>
              <a:buAutoNum type="alphaUcPeriod"/>
            </a:pPr>
            <a:r>
              <a:rPr lang="en-US" dirty="0" smtClean="0"/>
              <a:t>Mix of journal papers and </a:t>
            </a:r>
            <a:r>
              <a:rPr lang="en-US" dirty="0"/>
              <a:t>p</a:t>
            </a:r>
            <a:r>
              <a:rPr lang="en-US" dirty="0" smtClean="0"/>
              <a:t>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a:p>
            <a:pPr marL="0" indent="0">
              <a:buNone/>
            </a:pPr>
            <a:endParaRPr lang="en-US" dirty="0"/>
          </a:p>
        </p:txBody>
      </p:sp>
      <p:grpSp>
        <p:nvGrpSpPr>
          <p:cNvPr id="8" name="Group 7"/>
          <p:cNvGrpSpPr/>
          <p:nvPr/>
        </p:nvGrpSpPr>
        <p:grpSpPr>
          <a:xfrm>
            <a:off x="7677304" y="1780032"/>
            <a:ext cx="1187107" cy="4311868"/>
            <a:chOff x="7677304" y="1780032"/>
            <a:chExt cx="1187107" cy="4311868"/>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77304" y="1780032"/>
              <a:ext cx="1187107" cy="3882008"/>
            </a:xfrm>
            <a:prstGeom prst="rect">
              <a:avLst/>
            </a:prstGeom>
          </p:spPr>
        </p:pic>
        <p:sp>
          <p:nvSpPr>
            <p:cNvPr id="4" name="TextBox 3"/>
            <p:cNvSpPr txBox="1"/>
            <p:nvPr/>
          </p:nvSpPr>
          <p:spPr>
            <a:xfrm>
              <a:off x="8127147" y="5782028"/>
              <a:ext cx="287420" cy="309872"/>
            </a:xfrm>
            <a:prstGeom prst="rect">
              <a:avLst/>
            </a:prstGeom>
            <a:noFill/>
          </p:spPr>
          <p:txBody>
            <a:bodyPr wrap="square" rtlCol="0">
              <a:spAutoFit/>
            </a:bodyPr>
            <a:lstStyle/>
            <a:p>
              <a:r>
                <a:rPr lang="en-US" dirty="0" smtClean="0"/>
                <a:t>A</a:t>
              </a:r>
              <a:endParaRPr lang="en-US" dirty="0"/>
            </a:p>
          </p:txBody>
        </p:sp>
      </p:grpSp>
      <p:grpSp>
        <p:nvGrpSpPr>
          <p:cNvPr id="9" name="Group 8"/>
          <p:cNvGrpSpPr/>
          <p:nvPr/>
        </p:nvGrpSpPr>
        <p:grpSpPr>
          <a:xfrm>
            <a:off x="9089320" y="1780034"/>
            <a:ext cx="1187107" cy="4298921"/>
            <a:chOff x="9089320" y="1780034"/>
            <a:chExt cx="1187107" cy="4298921"/>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89320" y="1780034"/>
              <a:ext cx="1187107" cy="3882008"/>
            </a:xfrm>
            <a:prstGeom prst="rect">
              <a:avLst/>
            </a:prstGeom>
          </p:spPr>
        </p:pic>
        <p:sp>
          <p:nvSpPr>
            <p:cNvPr id="11" name="TextBox 10"/>
            <p:cNvSpPr txBox="1"/>
            <p:nvPr/>
          </p:nvSpPr>
          <p:spPr>
            <a:xfrm>
              <a:off x="9548245" y="5769083"/>
              <a:ext cx="269256" cy="309872"/>
            </a:xfrm>
            <a:prstGeom prst="rect">
              <a:avLst/>
            </a:prstGeom>
            <a:noFill/>
          </p:spPr>
          <p:txBody>
            <a:bodyPr wrap="none" rtlCol="0">
              <a:spAutoFit/>
            </a:bodyPr>
            <a:lstStyle/>
            <a:p>
              <a:r>
                <a:rPr lang="en-US" dirty="0"/>
                <a:t>B</a:t>
              </a:r>
            </a:p>
          </p:txBody>
        </p:sp>
      </p:grpSp>
      <p:grpSp>
        <p:nvGrpSpPr>
          <p:cNvPr id="10" name="Group 9"/>
          <p:cNvGrpSpPr/>
          <p:nvPr/>
        </p:nvGrpSpPr>
        <p:grpSpPr>
          <a:xfrm>
            <a:off x="10487323" y="1780032"/>
            <a:ext cx="1187107" cy="4298923"/>
            <a:chOff x="10487323" y="1780032"/>
            <a:chExt cx="1187107" cy="4298923"/>
          </a:xfrm>
        </p:grpSpPr>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87323" y="1780032"/>
              <a:ext cx="1187107" cy="3882008"/>
            </a:xfrm>
            <a:prstGeom prst="rect">
              <a:avLst/>
            </a:prstGeom>
          </p:spPr>
        </p:pic>
        <p:sp>
          <p:nvSpPr>
            <p:cNvPr id="12" name="TextBox 11"/>
            <p:cNvSpPr txBox="1"/>
            <p:nvPr/>
          </p:nvSpPr>
          <p:spPr>
            <a:xfrm>
              <a:off x="10942214" y="5769083"/>
              <a:ext cx="277325" cy="30987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linds(horizontal)">
                                      <p:cBhvr>
                                        <p:cTn id="20" dur="500"/>
                                        <p:tgtEl>
                                          <p:spTgt spid="3">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blinds(horizontal)">
                                      <p:cBhvr>
                                        <p:cTn id="28" dur="500"/>
                                        <p:tgtEl>
                                          <p:spTgt spid="3">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blinds(horizontal)">
                                      <p:cBhvr>
                                        <p:cTn id="36" dur="500"/>
                                        <p:tgtEl>
                                          <p:spTgt spid="3">
                                            <p:txEl>
                                              <p:pRg st="5" end="5"/>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blinds(horizontal)">
                                      <p:cBhvr>
                                        <p:cTn id="39" dur="500"/>
                                        <p:tgtEl>
                                          <p:spTgt spid="3">
                                            <p:txEl>
                                              <p:pRg st="6" end="6"/>
                                            </p:txEl>
                                          </p:spTgt>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3721075"/>
            <a:ext cx="6909748" cy="2635129"/>
          </a:xfrm>
          <a:prstGeom prst="rect">
            <a:avLst/>
          </a:prstGeom>
        </p:spPr>
      </p:pic>
    </p:spTree>
    <p:extLst>
      <p:ext uri="{BB962C8B-B14F-4D97-AF65-F5344CB8AC3E}">
        <p14:creationId xmlns:p14="http://schemas.microsoft.com/office/powerpoint/2010/main" val="3283878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t>
            </a:r>
            <a:r>
              <a:rPr lang="en-US" dirty="0" smtClean="0"/>
              <a:t>Methods - Funding</a:t>
            </a:r>
            <a:endParaRPr lang="en-US" dirty="0"/>
          </a:p>
        </p:txBody>
      </p:sp>
      <p:grpSp>
        <p:nvGrpSpPr>
          <p:cNvPr id="4" name="Group 3"/>
          <p:cNvGrpSpPr/>
          <p:nvPr/>
        </p:nvGrpSpPr>
        <p:grpSpPr>
          <a:xfrm>
            <a:off x="580292" y="4211214"/>
            <a:ext cx="11023130" cy="2492323"/>
            <a:chOff x="580292" y="4211214"/>
            <a:chExt cx="11023130" cy="2492323"/>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0292" y="4211214"/>
              <a:ext cx="5475391" cy="2492323"/>
            </a:xfrm>
            <a:prstGeom prst="rect">
              <a:avLst/>
            </a:prstGeom>
          </p:spPr>
        </p:pic>
      </p:grpSp>
      <p:sp>
        <p:nvSpPr>
          <p:cNvPr id="3" name="Content Placeholder 2"/>
          <p:cNvSpPr>
            <a:spLocks noGrp="1"/>
          </p:cNvSpPr>
          <p:nvPr>
            <p:ph idx="1"/>
          </p:nvPr>
        </p:nvSpPr>
        <p:spPr/>
        <p:txBody>
          <a:bodyPr>
            <a:normAutofit/>
          </a:bodyPr>
          <a:lstStyle/>
          <a:p>
            <a:r>
              <a:rPr lang="en-US" sz="2400" dirty="0" smtClean="0"/>
              <a:t>Funding data for NSF, NIH, NASA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 details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t>
            </a:r>
            <a:r>
              <a:rPr lang="en-US" dirty="0" smtClean="0"/>
              <a:t>Methods – Team Science</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3329687"/>
            <a:ext cx="9737090" cy="3303905"/>
          </a:xfrm>
          <a:prstGeom prst="rect">
            <a:avLst/>
          </a:prstGeom>
        </p:spPr>
      </p:pic>
    </p:spTree>
    <p:extLst>
      <p:ext uri="{BB962C8B-B14F-4D97-AF65-F5344CB8AC3E}">
        <p14:creationId xmlns:p14="http://schemas.microsoft.com/office/powerpoint/2010/main" val="10459913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and Methodology</a:t>
            </a:r>
          </a:p>
          <a:p>
            <a:pPr>
              <a:lnSpc>
                <a:spcPct val="150000"/>
              </a:lnSpc>
            </a:pPr>
            <a:r>
              <a:rPr lang="en-US" sz="3200" dirty="0" smtClean="0"/>
              <a:t>Demo – www.ScholarPlot.com</a:t>
            </a:r>
          </a:p>
          <a:p>
            <a:pPr>
              <a:lnSpc>
                <a:spcPct val="150000"/>
              </a:lnSpc>
            </a:pPr>
            <a:r>
              <a:rPr lang="en-US" sz="3200" dirty="0" smtClean="0"/>
              <a:t>Software 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Architecture</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270310" y="2639632"/>
            <a:ext cx="7507728" cy="3817620"/>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2826" y="1634903"/>
            <a:ext cx="8354908" cy="4699636"/>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Participants (</a:t>
            </a:r>
            <a:r>
              <a:rPr lang="en-US" sz="2000" i="1" dirty="0" smtClean="0"/>
              <a:t>n</a:t>
            </a:r>
            <a:r>
              <a:rPr lang="en-US" sz="2000" dirty="0" smtClean="0"/>
              <a:t>=15) included graduate students, postdocs, and faculty from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Conclusion: Scholar Plot is a friendly tool that academic users find of interest and value</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6746" y="3121371"/>
            <a:ext cx="6563519" cy="2866856"/>
          </a:xfrm>
          <a:prstGeom prst="rect">
            <a:avLst/>
          </a:prstGeom>
        </p:spPr>
      </p:pic>
    </p:spTree>
    <p:extLst>
      <p:ext uri="{BB962C8B-B14F-4D97-AF65-F5344CB8AC3E}">
        <p14:creationId xmlns:p14="http://schemas.microsoft.com/office/powerpoint/2010/main" val="1639802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77500" lnSpcReduction="20000"/>
          </a:bodyPr>
          <a:lstStyle/>
          <a:p>
            <a:pPr>
              <a:buFont typeface="Wingdings" charset="2"/>
              <a:buChar char="ü"/>
            </a:pPr>
            <a:r>
              <a:rPr lang="en-US" dirty="0"/>
              <a:t>GOAL </a:t>
            </a:r>
            <a:r>
              <a:rPr lang="en-US" sz="3600" dirty="0"/>
              <a:t>1</a:t>
            </a:r>
            <a:r>
              <a:rPr lang="en-US" dirty="0"/>
              <a:t>: Articulate a clear, comprehensive, and measurable performance evaluation scheme for academics</a:t>
            </a:r>
          </a:p>
          <a:p>
            <a:pPr lvl="1"/>
            <a:r>
              <a:rPr lang="en-US" dirty="0"/>
              <a:t>The scheme should reveal causal </a:t>
            </a:r>
            <a:r>
              <a:rPr lang="en-US" dirty="0" smtClean="0"/>
              <a:t>relationships </a:t>
            </a:r>
            <a:r>
              <a:rPr lang="en-US" dirty="0"/>
              <a:t>among merit </a:t>
            </a:r>
            <a:r>
              <a:rPr lang="en-US" dirty="0" smtClean="0"/>
              <a:t>criteria</a:t>
            </a:r>
          </a:p>
          <a:p>
            <a:pPr lvl="2"/>
            <a:r>
              <a:rPr lang="en-US" dirty="0" smtClean="0"/>
              <a:t>Funding + pre-production credit + post-production credit</a:t>
            </a:r>
            <a:endParaRPr lang="en-US" dirty="0"/>
          </a:p>
          <a:p>
            <a:pPr lvl="1"/>
            <a:r>
              <a:rPr lang="en-US" dirty="0"/>
              <a:t>The scheme should be scale </a:t>
            </a:r>
            <a:r>
              <a:rPr lang="en-US" dirty="0" smtClean="0"/>
              <a:t>invariant</a:t>
            </a:r>
          </a:p>
          <a:p>
            <a:pPr lvl="2"/>
            <a:r>
              <a:rPr lang="en-US" dirty="0" smtClean="0"/>
              <a:t>Individual or Department or College (composite personhood</a:t>
            </a:r>
            <a:r>
              <a:rPr lang="en-US" dirty="0" smtClean="0"/>
              <a:t>)</a:t>
            </a:r>
          </a:p>
          <a:p>
            <a:pPr lvl="2"/>
            <a:endParaRPr lang="en-US" sz="2100" dirty="0" smtClean="0"/>
          </a:p>
          <a:p>
            <a:pPr>
              <a:buFont typeface="Wingdings" charset="2"/>
              <a:buChar char="ü"/>
            </a:pPr>
            <a:r>
              <a:rPr lang="en-US" dirty="0" smtClean="0"/>
              <a:t>GOAL </a:t>
            </a:r>
            <a:r>
              <a:rPr lang="en-US" sz="3600" dirty="0"/>
              <a:t>2</a:t>
            </a:r>
            <a:r>
              <a:rPr lang="en-US" dirty="0"/>
              <a:t>: Design a visualization to bring the said performance evaluation scheme to </a:t>
            </a:r>
            <a:r>
              <a:rPr lang="en-US" dirty="0" smtClean="0"/>
              <a:t>life</a:t>
            </a:r>
          </a:p>
          <a:p>
            <a:pPr lvl="1"/>
            <a:r>
              <a:rPr lang="en-US" dirty="0" smtClean="0"/>
              <a:t>Scholar Plot is good for individuals</a:t>
            </a:r>
          </a:p>
          <a:p>
            <a:pPr lvl="1"/>
            <a:r>
              <a:rPr lang="en-US" dirty="0" smtClean="0"/>
              <a:t>Not scalable to </a:t>
            </a:r>
            <a:r>
              <a:rPr lang="en-US" dirty="0" smtClean="0"/>
              <a:t>groups</a:t>
            </a:r>
          </a:p>
          <a:p>
            <a:pPr lvl="1"/>
            <a:endParaRPr lang="en-US" sz="2100" dirty="0" smtClean="0"/>
          </a:p>
          <a:p>
            <a:pPr>
              <a:buFont typeface="Wingdings" charset="2"/>
              <a:buChar char="ü"/>
            </a:pPr>
            <a:r>
              <a:rPr lang="en-US" dirty="0" smtClean="0"/>
              <a:t>GOAL </a:t>
            </a:r>
            <a:r>
              <a:rPr lang="en-US" sz="3600" dirty="0"/>
              <a:t>3</a:t>
            </a:r>
            <a:r>
              <a:rPr lang="en-US" dirty="0"/>
              <a:t>: Implement and test the said visualization, drawing from actual public </a:t>
            </a:r>
            <a:r>
              <a:rPr lang="en-US" dirty="0" smtClean="0"/>
              <a:t>data</a:t>
            </a:r>
          </a:p>
          <a:p>
            <a:pPr lvl="1"/>
            <a:r>
              <a:rPr lang="en-US" dirty="0" smtClean="0"/>
              <a:t>Scholar Plot draws from Google Scholar, Thompson Reuters, and </a:t>
            </a:r>
            <a:r>
              <a:rPr lang="en-US" dirty="0" err="1" smtClean="0"/>
              <a:t>OpenGov</a:t>
            </a:r>
            <a:endParaRPr lang="en-US" dirty="0" smtClean="0"/>
          </a:p>
          <a:p>
            <a:pPr lvl="1"/>
            <a:r>
              <a:rPr lang="en-US" dirty="0" smtClean="0"/>
              <a:t>It is a public product working flawlessly! (</a:t>
            </a:r>
            <a:r>
              <a:rPr lang="en-US" dirty="0" err="1" smtClean="0"/>
              <a:t>scholarplot.com</a:t>
            </a:r>
            <a:r>
              <a:rPr lang="en-US" dirty="0" smtClean="0"/>
              <a:t>)</a:t>
            </a:r>
          </a:p>
          <a:p>
            <a:pPr lvl="1"/>
            <a:r>
              <a:rPr lang="en-US" dirty="0" smtClean="0"/>
              <a:t>Scaling interface is still </a:t>
            </a:r>
            <a:r>
              <a:rPr lang="en-US" dirty="0" smtClean="0"/>
              <a:t>pending</a:t>
            </a:r>
            <a:endParaRPr lang="en-US" dirty="0"/>
          </a:p>
        </p:txBody>
      </p:sp>
      <p:sp>
        <p:nvSpPr>
          <p:cNvPr id="2" name="Title 1"/>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blinds(horizontal)">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blinds(horizontal)">
                                      <p:cBhvr>
                                        <p:cTn id="35" dur="500"/>
                                        <p:tgtEl>
                                          <p:spTgt spid="3">
                                            <p:txEl>
                                              <p:pRg st="10" end="10"/>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blinds(horizontal)">
                                      <p:cBhvr>
                                        <p:cTn id="38" dur="500"/>
                                        <p:tgtEl>
                                          <p:spTgt spid="3">
                                            <p:txEl>
                                              <p:pRg st="11" end="11"/>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blinds(horizontal)">
                                      <p:cBhvr>
                                        <p:cTn id="41" dur="500"/>
                                        <p:tgtEl>
                                          <p:spTgt spid="3">
                                            <p:txEl>
                                              <p:pRg st="12" end="12"/>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blinds(horizontal)">
                                      <p:cBhvr>
                                        <p:cTn id="4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a:t>
            </a:r>
            <a:r>
              <a:rPr lang="en-US" dirty="0" smtClean="0"/>
              <a:t>mic Garden</a:t>
            </a:r>
          </a:p>
          <a:p>
            <a:pPr lvl="1"/>
            <a:r>
              <a:rPr lang="en-US" sz="2400" dirty="0" smtClean="0"/>
              <a:t>Scalable visual interface</a:t>
            </a:r>
          </a:p>
          <a:p>
            <a:pPr lvl="2"/>
            <a:r>
              <a:rPr lang="en-US" sz="2000" dirty="0" smtClean="0"/>
              <a:t>Front-end to Scholar Plot, Department Plot, College Plot</a:t>
            </a:r>
            <a:endParaRPr lang="en-US" sz="2000" dirty="0"/>
          </a:p>
        </p:txBody>
      </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24273236"/>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120000" y="1825625"/>
            <a:ext cx="10233800" cy="4724466"/>
          </a:xfrm>
        </p:spPr>
        <p:txBody>
          <a:bodyPr>
            <a:normAutofit/>
          </a:bodyPr>
          <a:lstStyle/>
          <a:p>
            <a:r>
              <a:rPr lang="en-US" sz="4400" dirty="0" smtClean="0"/>
              <a:t>Committees</a:t>
            </a:r>
            <a:endParaRPr lang="en-US" dirty="0" smtClean="0"/>
          </a:p>
          <a:p>
            <a:pPr lvl="1">
              <a:tabLst>
                <a:tab pos="3711575" algn="l"/>
              </a:tabLst>
            </a:pPr>
            <a:r>
              <a:rPr lang="en-US" dirty="0" smtClean="0"/>
              <a:t>Prof. Ioannis Pavlidis</a:t>
            </a:r>
            <a:r>
              <a:rPr lang="en-US" dirty="0"/>
              <a:t>	</a:t>
            </a:r>
            <a:r>
              <a:rPr lang="en-US" dirty="0" smtClean="0"/>
              <a:t>(Dept. of Computer </a:t>
            </a:r>
            <a:r>
              <a:rPr lang="en-US" dirty="0"/>
              <a:t>Science at UH</a:t>
            </a:r>
            <a:r>
              <a:rPr lang="en-US" dirty="0" smtClean="0"/>
              <a:t>)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a:t>
            </a:r>
            <a:r>
              <a:rPr lang="en-US" dirty="0"/>
              <a:t>Science at </a:t>
            </a:r>
            <a:r>
              <a:rPr lang="en-US" dirty="0" smtClean="0"/>
              <a:t>UH)</a:t>
            </a:r>
          </a:p>
          <a:p>
            <a:pPr lvl="1">
              <a:tabLst>
                <a:tab pos="3711575" algn="l"/>
              </a:tabLst>
            </a:pPr>
            <a:r>
              <a:rPr lang="en-US" dirty="0" smtClean="0"/>
              <a:t>Prof. </a:t>
            </a:r>
            <a:r>
              <a:rPr lang="en-US" dirty="0" err="1"/>
              <a:t>Zhigang</a:t>
            </a:r>
            <a:r>
              <a:rPr lang="en-US" dirty="0"/>
              <a:t> </a:t>
            </a:r>
            <a:r>
              <a:rPr lang="en-US" dirty="0" smtClean="0"/>
              <a:t>Deng	(Dept. of Computer </a:t>
            </a:r>
            <a:r>
              <a:rPr lang="en-US" dirty="0"/>
              <a:t>Science at UH</a:t>
            </a:r>
            <a:r>
              <a:rPr lang="en-US" dirty="0" smtClean="0"/>
              <a:t>)</a:t>
            </a:r>
            <a:endParaRPr lang="en-US" dirty="0"/>
          </a:p>
          <a:p>
            <a:pPr lvl="1">
              <a:tabLst>
                <a:tab pos="3711575" algn="l"/>
              </a:tabLst>
            </a:pPr>
            <a:r>
              <a:rPr lang="en-US" dirty="0" smtClean="0"/>
              <a:t>Prof. </a:t>
            </a:r>
            <a:r>
              <a:rPr lang="en-US" dirty="0" err="1" smtClean="0"/>
              <a:t>Guoning</a:t>
            </a:r>
            <a:r>
              <a:rPr lang="en-US" dirty="0" smtClean="0"/>
              <a:t> Chen	(Dept. of Computer Science at UH)</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sz="3600"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448287" y="1496594"/>
            <a:ext cx="914400" cy="914400"/>
          </a:xfrm>
          <a:prstGeom prst="ellipse">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r="-1973"/>
          <a:stretch/>
        </p:blipFill>
        <p:spPr>
          <a:xfrm>
            <a:off x="7466061" y="1496594"/>
            <a:ext cx="914400" cy="914400"/>
          </a:xfrm>
          <a:prstGeom prst="ellipse">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457174" y="1496594"/>
            <a:ext cx="914400" cy="914400"/>
          </a:xfrm>
          <a:prstGeom prst="ellipse">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474948" y="1496594"/>
            <a:ext cx="914400" cy="914400"/>
          </a:xfrm>
          <a:prstGeom prst="ellipse">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0439400" y="1496594"/>
            <a:ext cx="914400" cy="914400"/>
          </a:xfrm>
          <a:prstGeom prst="ellipse">
            <a:avLst/>
          </a:prstGeom>
        </p:spPr>
      </p:pic>
      <p:pic>
        <p:nvPicPr>
          <p:cNvPr id="11" name="Picture 10"/>
          <p:cNvPicPr>
            <a:picLocks noChangeAspect="1"/>
          </p:cNvPicPr>
          <p:nvPr/>
        </p:nvPicPr>
        <p:blipFill rotWithShape="1">
          <a:blip r:embed="rId8" cstate="print">
            <a:extLst>
              <a:ext uri="{28A0092B-C50C-407E-A947-70E740481C1C}">
                <a14:useLocalDpi xmlns:a14="http://schemas.microsoft.com/office/drawing/2010/main"/>
              </a:ext>
            </a:extLst>
          </a:blip>
          <a:srcRect r="-258"/>
          <a:stretch/>
        </p:blipFill>
        <p:spPr>
          <a:xfrm>
            <a:off x="7389348" y="5121513"/>
            <a:ext cx="608371" cy="608371"/>
          </a:xfrm>
          <a:prstGeom prst="ellipse">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8017444" y="5121513"/>
            <a:ext cx="608371" cy="608371"/>
          </a:xfrm>
          <a:prstGeom prst="ellipse">
            <a:avLst/>
          </a:prstGeom>
        </p:spPr>
      </p:pic>
      <p:pic>
        <p:nvPicPr>
          <p:cNvPr id="13" name="Picture 12"/>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0529828" y="5121512"/>
            <a:ext cx="608371" cy="608371"/>
          </a:xfrm>
          <a:prstGeom prst="ellipse">
            <a:avLst/>
          </a:prstGeom>
        </p:spPr>
      </p:pic>
      <p:pic>
        <p:nvPicPr>
          <p:cNvPr id="14" name="Picture 13"/>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645540" y="5121513"/>
            <a:ext cx="608371" cy="608371"/>
          </a:xfrm>
          <a:prstGeom prst="ellipse">
            <a:avLst/>
          </a:prstGeom>
        </p:spPr>
      </p:pic>
      <p:pic>
        <p:nvPicPr>
          <p:cNvPr id="15" name="Picture 14"/>
          <p:cNvPicPr>
            <a:picLocks noChangeAspect="1"/>
          </p:cNvPicPr>
          <p:nvPr/>
        </p:nvPicPr>
        <p:blipFill rotWithShape="1">
          <a:blip r:embed="rId12" cstate="print">
            <a:extLst>
              <a:ext uri="{28A0092B-C50C-407E-A947-70E740481C1C}">
                <a14:useLocalDpi xmlns:a14="http://schemas.microsoft.com/office/drawing/2010/main"/>
              </a:ext>
            </a:extLst>
          </a:blip>
          <a:srcRect r="-202"/>
          <a:stretch/>
        </p:blipFill>
        <p:spPr>
          <a:xfrm>
            <a:off x="9273636" y="5121513"/>
            <a:ext cx="608371" cy="608371"/>
          </a:xfrm>
          <a:prstGeom prst="ellipse">
            <a:avLst/>
          </a:prstGeom>
        </p:spPr>
      </p:pic>
      <p:pic>
        <p:nvPicPr>
          <p:cNvPr id="16" name="Picture 15"/>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9901732" y="5121513"/>
            <a:ext cx="608371" cy="608371"/>
          </a:xfrm>
          <a:prstGeom prst="ellipse">
            <a:avLst/>
          </a:prstGeom>
        </p:spPr>
      </p:pic>
    </p:spTree>
    <p:extLst>
      <p:ext uri="{BB962C8B-B14F-4D97-AF65-F5344CB8AC3E}">
        <p14:creationId xmlns:p14="http://schemas.microsoft.com/office/powerpoint/2010/main" val="7948136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par>
                          <p:cTn id="27" fill="hold">
                            <p:stCondLst>
                              <p:cond delay="1000"/>
                            </p:stCondLst>
                            <p:childTnLst>
                              <p:par>
                                <p:cTn id="28" presetID="3" presetClass="entr" presetSubtype="1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childTnLst>
                          </p:cTn>
                        </p:par>
                        <p:par>
                          <p:cTn id="31" fill="hold">
                            <p:stCondLst>
                              <p:cond delay="1500"/>
                            </p:stCondLst>
                            <p:childTnLst>
                              <p:par>
                                <p:cTn id="32" presetID="3"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par>
                          <p:cTn id="35" fill="hold">
                            <p:stCondLst>
                              <p:cond delay="2000"/>
                            </p:stCondLst>
                            <p:childTnLst>
                              <p:par>
                                <p:cTn id="36" presetID="3" presetClass="entr" presetSubtype="1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500"/>
                                        <p:tgtEl>
                                          <p:spTgt spid="6"/>
                                        </p:tgtEl>
                                      </p:cBhvr>
                                    </p:animEffect>
                                  </p:childTnLst>
                                </p:cTn>
                              </p:par>
                            </p:childTnLst>
                          </p:cTn>
                        </p:par>
                        <p:par>
                          <p:cTn id="39" fill="hold">
                            <p:stCondLst>
                              <p:cond delay="2500"/>
                            </p:stCondLst>
                            <p:childTnLst>
                              <p:par>
                                <p:cTn id="40" presetID="3" presetClass="entr" presetSubtype="1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blinds(horizontal)">
                                      <p:cBhvr>
                                        <p:cTn id="50" dur="500"/>
                                        <p:tgtEl>
                                          <p:spTgt spid="3">
                                            <p:txEl>
                                              <p:pRg st="8" end="8"/>
                                            </p:txEl>
                                          </p:spTgt>
                                        </p:tgtEl>
                                      </p:cBhvr>
                                    </p:animEffect>
                                  </p:childTnLst>
                                </p:cTn>
                              </p:par>
                              <p:par>
                                <p:cTn id="51" presetID="3" presetClass="entr" presetSubtype="10" fill="hold"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childTnLst>
                          </p:cTn>
                        </p:par>
                        <p:par>
                          <p:cTn id="54" fill="hold">
                            <p:stCondLst>
                              <p:cond delay="500"/>
                            </p:stCondLst>
                            <p:childTnLst>
                              <p:par>
                                <p:cTn id="55" presetID="3" presetClass="entr" presetSubtype="10" fill="hold"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blinds(horizontal)">
                                      <p:cBhvr>
                                        <p:cTn id="57" dur="500"/>
                                        <p:tgtEl>
                                          <p:spTgt spid="11"/>
                                        </p:tgtEl>
                                      </p:cBhvr>
                                    </p:animEffect>
                                  </p:childTnLst>
                                </p:cTn>
                              </p:par>
                            </p:childTnLst>
                          </p:cTn>
                        </p:par>
                        <p:par>
                          <p:cTn id="58" fill="hold">
                            <p:stCondLst>
                              <p:cond delay="1000"/>
                            </p:stCondLst>
                            <p:childTnLst>
                              <p:par>
                                <p:cTn id="59" presetID="3" presetClass="entr" presetSubtype="10" fill="hold"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blinds(horizontal)">
                                      <p:cBhvr>
                                        <p:cTn id="61" dur="500"/>
                                        <p:tgtEl>
                                          <p:spTgt spid="12"/>
                                        </p:tgtEl>
                                      </p:cBhvr>
                                    </p:animEffect>
                                  </p:childTnLst>
                                </p:cTn>
                              </p:par>
                            </p:childTnLst>
                          </p:cTn>
                        </p:par>
                        <p:par>
                          <p:cTn id="62" fill="hold">
                            <p:stCondLst>
                              <p:cond delay="2000"/>
                            </p:stCondLst>
                            <p:childTnLst>
                              <p:par>
                                <p:cTn id="63" presetID="3" presetClass="entr" presetSubtype="10" fill="hold" nodeType="after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blinds(horizontal)">
                                      <p:cBhvr>
                                        <p:cTn id="65" dur="500"/>
                                        <p:tgtEl>
                                          <p:spTgt spid="14"/>
                                        </p:tgtEl>
                                      </p:cBhvr>
                                    </p:animEffect>
                                  </p:childTnLst>
                                </p:cTn>
                              </p:par>
                            </p:childTnLst>
                          </p:cTn>
                        </p:par>
                        <p:par>
                          <p:cTn id="66" fill="hold">
                            <p:stCondLst>
                              <p:cond delay="2500"/>
                            </p:stCondLst>
                            <p:childTnLst>
                              <p:par>
                                <p:cTn id="67" presetID="3" presetClass="entr" presetSubtype="10" fill="hold" nodeType="after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blinds(horizontal)">
                                      <p:cBhvr>
                                        <p:cTn id="69" dur="500"/>
                                        <p:tgtEl>
                                          <p:spTgt spid="15"/>
                                        </p:tgtEl>
                                      </p:cBhvr>
                                    </p:animEffect>
                                  </p:childTnLst>
                                </p:cTn>
                              </p:par>
                            </p:childTnLst>
                          </p:cTn>
                        </p:par>
                        <p:par>
                          <p:cTn id="70" fill="hold">
                            <p:stCondLst>
                              <p:cond delay="3000"/>
                            </p:stCondLst>
                            <p:childTnLst>
                              <p:par>
                                <p:cTn id="71" presetID="3" presetClass="entr" presetSubtype="10" fill="hold" nodeType="after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blinds(horizontal)">
                                      <p:cBhvr>
                                        <p:cTn id="73" dur="500"/>
                                        <p:tgtEl>
                                          <p:spTgt spid="16"/>
                                        </p:tgtEl>
                                      </p:cBhvr>
                                    </p:animEffect>
                                  </p:childTnLst>
                                </p:cTn>
                              </p:par>
                            </p:childTnLst>
                          </p:cTn>
                        </p:par>
                        <p:par>
                          <p:cTn id="74" fill="hold">
                            <p:stCondLst>
                              <p:cond delay="3500"/>
                            </p:stCondLst>
                            <p:childTnLst>
                              <p:par>
                                <p:cTn id="75" presetID="3" presetClass="entr" presetSubtype="10" fill="hold" nodeType="after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blinds(horizontal)">
                                      <p:cBhvr>
                                        <p:cTn id="7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buFont typeface="Wingdings" charset="2"/>
              <a:buChar char="ü"/>
            </a:pPr>
            <a:r>
              <a:rPr lang="en-US" sz="3600" dirty="0" smtClean="0"/>
              <a:t>Facilitate  intuition</a:t>
            </a:r>
          </a:p>
          <a:p>
            <a:pPr lvl="1">
              <a:lnSpc>
                <a:spcPct val="150000"/>
              </a:lnSpc>
              <a:buFont typeface="Wingdings" charset="2"/>
              <a:buChar char="ü"/>
            </a:pPr>
            <a:r>
              <a:rPr lang="en-US" sz="3600" dirty="0" smtClean="0"/>
              <a:t>Support qualitative analysis</a:t>
            </a:r>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11500" dirty="0" smtClean="0"/>
              <a:t>?</a:t>
            </a:r>
            <a:endParaRPr lang="en-US" sz="11500"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036400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cstate="print">
            <a:extLst>
              <a:ext uri="{28A0092B-C50C-407E-A947-70E740481C1C}">
                <a14:useLocalDpi xmlns:a14="http://schemas.microsoft.com/office/drawing/2010/main"/>
              </a:ext>
            </a:extLst>
          </a:blip>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mc:Choice xmlns:p14="http://schemas.microsoft.com/office/powerpoint/2010/main" Requires="p14">
      <p:transition p14:dur="0">
        <p:sndAc>
          <p:endSnd/>
        </p:sndAc>
      </p:transition>
    </mc:Choice>
    <mc:Fallback>
      <p:transition>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6996422"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a:t>
            </a:r>
            <a:endParaRPr lang="en-US" dirty="0"/>
          </a:p>
        </p:txBody>
      </p:sp>
      <p:sp>
        <p:nvSpPr>
          <p:cNvPr id="3" name="Content Placeholder 2"/>
          <p:cNvSpPr>
            <a:spLocks noGrp="1"/>
          </p:cNvSpPr>
          <p:nvPr>
            <p:ph idx="1"/>
          </p:nvPr>
        </p:nvSpPr>
        <p:spPr/>
        <p:txBody>
          <a:bodyPr/>
          <a:lstStyle/>
          <a:p>
            <a:r>
              <a:rPr lang="en-US" dirty="0" smtClean="0"/>
              <a:t>GOAL </a:t>
            </a:r>
            <a:r>
              <a:rPr lang="en-US" sz="3600" dirty="0" smtClean="0"/>
              <a:t>1</a:t>
            </a:r>
            <a:r>
              <a:rPr lang="en-US" dirty="0" smtClean="0"/>
              <a:t>: Articulate a clear, comprehensive, and measurable performance evaluation scheme for academics</a:t>
            </a:r>
          </a:p>
          <a:p>
            <a:pPr lvl="1"/>
            <a:r>
              <a:rPr lang="en-US" dirty="0" smtClean="0"/>
              <a:t>The scheme should reveal causal relationships  among merit criteria</a:t>
            </a:r>
          </a:p>
          <a:p>
            <a:pPr lvl="1"/>
            <a:r>
              <a:rPr lang="en-US" dirty="0" smtClean="0"/>
              <a:t>The scheme should be scale invariant</a:t>
            </a:r>
          </a:p>
          <a:p>
            <a:r>
              <a:rPr lang="en-US" dirty="0" smtClean="0"/>
              <a:t>GOAL </a:t>
            </a:r>
            <a:r>
              <a:rPr lang="en-US" sz="3600" dirty="0" smtClean="0"/>
              <a:t>2</a:t>
            </a:r>
            <a:r>
              <a:rPr lang="en-US" dirty="0" smtClean="0"/>
              <a:t>: Design a visualization to bring the said performance evaluation scheme to life</a:t>
            </a:r>
          </a:p>
          <a:p>
            <a:r>
              <a:rPr lang="en-US" dirty="0" smtClean="0"/>
              <a:t>GOAL </a:t>
            </a:r>
            <a:r>
              <a:rPr lang="en-US" sz="3600" dirty="0" smtClean="0"/>
              <a:t>3</a:t>
            </a:r>
            <a:r>
              <a:rPr lang="en-US" dirty="0" smtClean="0"/>
              <a:t>: Implement and test the said visualization, drawing from actual public data</a:t>
            </a:r>
          </a:p>
          <a:p>
            <a:pPr lvl="1"/>
            <a:endParaRPr lang="en-US" dirty="0"/>
          </a:p>
        </p:txBody>
      </p:sp>
    </p:spTree>
    <p:extLst>
      <p:ext uri="{BB962C8B-B14F-4D97-AF65-F5344CB8AC3E}">
        <p14:creationId xmlns:p14="http://schemas.microsoft.com/office/powerpoint/2010/main" val="5696113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Autofit/>
          </a:bodyPr>
          <a:lstStyle/>
          <a:p>
            <a:pPr marL="342900" lvl="1" indent="-342900">
              <a:lnSpc>
                <a:spcPct val="100000"/>
              </a:lnSpc>
            </a:pPr>
            <a:r>
              <a:rPr lang="en-US" sz="2800" dirty="0"/>
              <a:t>Google Scholar </a:t>
            </a:r>
            <a:endParaRPr lang="en-US" dirty="0"/>
          </a:p>
          <a:p>
            <a:pPr marL="457200" lvl="5" indent="0">
              <a:lnSpc>
                <a:spcPct val="100000"/>
              </a:lnSpc>
              <a:buNone/>
            </a:pPr>
            <a:r>
              <a:rPr lang="en-US" sz="2400" dirty="0" smtClean="0"/>
              <a:t>+ Free</a:t>
            </a:r>
            <a:r>
              <a:rPr lang="en-US" sz="2400" dirty="0" smtClean="0"/>
              <a:t>; inclusive</a:t>
            </a:r>
          </a:p>
          <a:p>
            <a:pPr marL="457200" lvl="5" indent="0">
              <a:lnSpc>
                <a:spcPct val="100000"/>
              </a:lnSpc>
              <a:buNone/>
            </a:pPr>
            <a:r>
              <a:rPr lang="en-US" sz="2400" dirty="0" smtClean="0"/>
              <a:t>- Publications </a:t>
            </a:r>
            <a:r>
              <a:rPr lang="en-US" sz="2400" dirty="0" smtClean="0"/>
              <a:t>only; little visualization</a:t>
            </a:r>
          </a:p>
          <a:p>
            <a:pPr>
              <a:lnSpc>
                <a:spcPct val="100000"/>
              </a:lnSpc>
            </a:pPr>
            <a:r>
              <a:rPr lang="en-US" dirty="0" smtClean="0"/>
              <a:t>Scopus </a:t>
            </a:r>
            <a:endParaRPr lang="en-US" sz="2400" dirty="0"/>
          </a:p>
          <a:p>
            <a:pPr marL="457200" lvl="4" indent="0">
              <a:lnSpc>
                <a:spcPct val="100000"/>
              </a:lnSpc>
              <a:buNone/>
            </a:pPr>
            <a:r>
              <a:rPr lang="en-US" sz="2400" dirty="0" smtClean="0"/>
              <a:t>- Subscription </a:t>
            </a:r>
            <a:r>
              <a:rPr lang="en-US" sz="2400" dirty="0" smtClean="0"/>
              <a:t>based</a:t>
            </a:r>
          </a:p>
          <a:p>
            <a:pPr marL="342900" lvl="1" indent="-342900">
              <a:lnSpc>
                <a:spcPct val="100000"/>
              </a:lnSpc>
              <a:spcBef>
                <a:spcPts val="1000"/>
              </a:spcBef>
            </a:pPr>
            <a:r>
              <a:rPr lang="en-US" sz="2800" dirty="0" smtClean="0"/>
              <a:t>ORCID</a:t>
            </a:r>
            <a:endParaRPr lang="en-US" dirty="0" smtClean="0"/>
          </a:p>
          <a:p>
            <a:pPr marL="457200" lvl="5" indent="0">
              <a:lnSpc>
                <a:spcPct val="100000"/>
              </a:lnSpc>
              <a:spcBef>
                <a:spcPts val="1000"/>
              </a:spcBef>
              <a:buNone/>
            </a:pPr>
            <a:r>
              <a:rPr lang="en-US" sz="2400" dirty="0" smtClean="0"/>
              <a:t>- Requires </a:t>
            </a:r>
            <a:r>
              <a:rPr lang="en-US" sz="2400" dirty="0"/>
              <a:t>extensive set-up</a:t>
            </a:r>
          </a:p>
          <a:p>
            <a:pPr>
              <a:lnSpc>
                <a:spcPct val="100000"/>
              </a:lnSpc>
            </a:pPr>
            <a:r>
              <a:rPr lang="en-US" dirty="0" err="1" smtClean="0"/>
              <a:t>scholar.py</a:t>
            </a:r>
            <a:r>
              <a:rPr lang="en-US" dirty="0" smtClean="0"/>
              <a:t> </a:t>
            </a:r>
            <a:r>
              <a:rPr lang="en-US" sz="2400" dirty="0" smtClean="0"/>
              <a:t>- A </a:t>
            </a:r>
            <a:r>
              <a:rPr lang="en-US" sz="2400" dirty="0"/>
              <a:t>parser for Google </a:t>
            </a:r>
            <a:r>
              <a:rPr lang="en-US" sz="2400" dirty="0" smtClean="0"/>
              <a:t>Scholar</a:t>
            </a:r>
            <a:endParaRPr lang="en-US" sz="2400" dirty="0"/>
          </a:p>
          <a:p>
            <a:pPr>
              <a:lnSpc>
                <a:spcPct val="100000"/>
              </a:lnSpc>
            </a:pPr>
            <a:r>
              <a:rPr lang="en-US" dirty="0" smtClean="0"/>
              <a:t>Scholar </a:t>
            </a:r>
            <a:r>
              <a:rPr lang="en-US" dirty="0" err="1" smtClean="0"/>
              <a:t>Plot</a:t>
            </a:r>
            <a:r>
              <a:rPr lang="en-US" baseline="30000" dirty="0" err="1" smtClean="0"/>
              <a:t>R</a:t>
            </a:r>
            <a:endParaRPr lang="en-US" sz="240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51106" y="5156550"/>
            <a:ext cx="4221642" cy="1385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47804" y="5868785"/>
            <a:ext cx="1018151" cy="78853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00656" y="1846147"/>
            <a:ext cx="2609103" cy="1046965"/>
          </a:xfrm>
          <a:prstGeom prst="rect">
            <a:avLst/>
          </a:prstGeom>
        </p:spPr>
      </p:pic>
      <p:pic>
        <p:nvPicPr>
          <p:cNvPr id="7" name="Picture 6"/>
          <p:cNvPicPr>
            <a:picLocks noChangeAspect="1"/>
          </p:cNvPicPr>
          <p:nvPr/>
        </p:nvPicPr>
        <p:blipFill>
          <a:blip r:embed="rId6"/>
          <a:stretch>
            <a:fillRect/>
          </a:stretch>
        </p:blipFill>
        <p:spPr>
          <a:xfrm>
            <a:off x="5862106" y="4269932"/>
            <a:ext cx="1778000" cy="546100"/>
          </a:xfrm>
          <a:prstGeom prst="rect">
            <a:avLst/>
          </a:prstGeom>
        </p:spPr>
      </p:pic>
      <p:grpSp>
        <p:nvGrpSpPr>
          <p:cNvPr id="10" name="Group 9"/>
          <p:cNvGrpSpPr>
            <a:grpSpLocks noChangeAspect="1"/>
          </p:cNvGrpSpPr>
          <p:nvPr/>
        </p:nvGrpSpPr>
        <p:grpSpPr>
          <a:xfrm>
            <a:off x="6503234" y="3455828"/>
            <a:ext cx="4469514" cy="547151"/>
            <a:chOff x="8354028" y="3347983"/>
            <a:chExt cx="3467876" cy="424532"/>
          </a:xfrm>
        </p:grpSpPr>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8"/>
            <a:stretch>
              <a:fillRect/>
            </a:stretch>
          </p:blipFill>
          <p:spPr>
            <a:xfrm>
              <a:off x="8354028" y="3415792"/>
              <a:ext cx="1778000" cy="279400"/>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linds(horizontal)">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blinds(horizontal)">
                                      <p:cBhvr>
                                        <p:cTn id="43" dur="500"/>
                                        <p:tgtEl>
                                          <p:spTgt spid="3">
                                            <p:txEl>
                                              <p:pRg st="7" end="7"/>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blinds(horizontal)">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blinds(horizontal)">
                                      <p:cBhvr>
                                        <p:cTn id="5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27463</TotalTime>
  <Words>2412</Words>
  <Application>Microsoft Macintosh PowerPoint</Application>
  <PresentationFormat>Widescreen</PresentationFormat>
  <Paragraphs>370</Paragraphs>
  <Slides>31</Slides>
  <Notes>26</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Adobe Heiti Std R</vt:lpstr>
      <vt:lpstr>Calibri</vt:lpstr>
      <vt:lpstr>Corbel</vt:lpstr>
      <vt:lpstr>HY엽서L</vt:lpstr>
      <vt:lpstr>Wingdings</vt:lpstr>
      <vt:lpstr>Arial</vt:lpstr>
      <vt:lpstr>Depth</vt:lpstr>
      <vt:lpstr>Scholar Plot – Data Visualization for Scientific Careers</vt:lpstr>
      <vt:lpstr>Overview</vt:lpstr>
      <vt:lpstr>What is Data Visualization?</vt:lpstr>
      <vt:lpstr>Why Data Visualization Matters?</vt:lpstr>
      <vt:lpstr>Data Visualization vs. Infographics</vt:lpstr>
      <vt:lpstr>Introduction</vt:lpstr>
      <vt:lpstr>Introduction</vt:lpstr>
      <vt:lpstr>Goals of Research</vt:lpstr>
      <vt:lpstr>Related Work</vt:lpstr>
      <vt:lpstr>What Is Missing?</vt:lpstr>
      <vt:lpstr>Design Philosophy</vt:lpstr>
      <vt:lpstr>Design Methods</vt:lpstr>
      <vt:lpstr>Design Methods</vt:lpstr>
      <vt:lpstr>Design Methods – Publication Symbols</vt:lpstr>
      <vt:lpstr>Design Methods – Impact Scales </vt:lpstr>
      <vt:lpstr>Design Methods – Ranked Density of Publication Types</vt:lpstr>
      <vt:lpstr>Design Methods – Details on Demand</vt:lpstr>
      <vt:lpstr>Design Methods - Funding</vt:lpstr>
      <vt:lpstr>Design Methods – Team Science</vt:lpstr>
      <vt:lpstr>PowerPoint Presentation</vt:lpstr>
      <vt:lpstr>Software Architecture</vt:lpstr>
      <vt:lpstr>Name Disambiguation</vt:lpstr>
      <vt:lpstr>System Architecture</vt:lpstr>
      <vt:lpstr>Usability Study</vt:lpstr>
      <vt:lpstr>Conclusion</vt:lpstr>
      <vt:lpstr>Future Work</vt:lpstr>
      <vt:lpstr>PhD Timeline</vt:lpstr>
      <vt:lpstr>References</vt:lpstr>
      <vt:lpstr>Acknowledgments</vt:lpstr>
      <vt:lpstr>Thank you!</vt:lpstr>
      <vt:lpstr>Departmental Plot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499</cp:revision>
  <cp:lastPrinted>2016-02-19T21:53:25Z</cp:lastPrinted>
  <dcterms:created xsi:type="dcterms:W3CDTF">2015-09-15T19:51:47Z</dcterms:created>
  <dcterms:modified xsi:type="dcterms:W3CDTF">2016-02-25T05:50:34Z</dcterms:modified>
</cp:coreProperties>
</file>